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6" r:id="rId3"/>
    <p:sldId id="384" r:id="rId4"/>
    <p:sldId id="380" r:id="rId5"/>
    <p:sldId id="382" r:id="rId6"/>
    <p:sldId id="383" r:id="rId7"/>
    <p:sldId id="385" r:id="rId8"/>
    <p:sldId id="386" r:id="rId9"/>
    <p:sldId id="387" r:id="rId10"/>
    <p:sldId id="284" r:id="rId11"/>
  </p:sldIdLst>
  <p:sldSz cx="13004800" cy="9753600"/>
  <p:notesSz cx="6670675" cy="9777413"/>
  <p:defaultTextStyle>
    <a:lvl1pPr algn="ctr" defTabSz="584200">
      <a:defRPr sz="3600">
        <a:latin typeface="+mn-lt"/>
        <a:ea typeface="+mn-ea"/>
        <a:cs typeface="+mn-cs"/>
        <a:sym typeface="Helvetica Neue"/>
      </a:defRPr>
    </a:lvl1pPr>
    <a:lvl2pPr algn="ctr" defTabSz="584200">
      <a:defRPr sz="3600">
        <a:latin typeface="+mn-lt"/>
        <a:ea typeface="+mn-ea"/>
        <a:cs typeface="+mn-cs"/>
        <a:sym typeface="Helvetica Neue"/>
      </a:defRPr>
    </a:lvl2pPr>
    <a:lvl3pPr algn="ctr" defTabSz="584200">
      <a:defRPr sz="3600">
        <a:latin typeface="+mn-lt"/>
        <a:ea typeface="+mn-ea"/>
        <a:cs typeface="+mn-cs"/>
        <a:sym typeface="Helvetica Neue"/>
      </a:defRPr>
    </a:lvl3pPr>
    <a:lvl4pPr algn="ctr" defTabSz="584200">
      <a:defRPr sz="3600">
        <a:latin typeface="+mn-lt"/>
        <a:ea typeface="+mn-ea"/>
        <a:cs typeface="+mn-cs"/>
        <a:sym typeface="Helvetica Neue"/>
      </a:defRPr>
    </a:lvl4pPr>
    <a:lvl5pPr algn="ctr" defTabSz="584200">
      <a:defRPr sz="3600">
        <a:latin typeface="+mn-lt"/>
        <a:ea typeface="+mn-ea"/>
        <a:cs typeface="+mn-cs"/>
        <a:sym typeface="Helvetica Neue"/>
      </a:defRPr>
    </a:lvl5pPr>
    <a:lvl6pPr algn="ctr" defTabSz="584200">
      <a:defRPr sz="3600">
        <a:latin typeface="+mn-lt"/>
        <a:ea typeface="+mn-ea"/>
        <a:cs typeface="+mn-cs"/>
        <a:sym typeface="Helvetica Neue"/>
      </a:defRPr>
    </a:lvl6pPr>
    <a:lvl7pPr algn="ctr" defTabSz="584200">
      <a:defRPr sz="3600">
        <a:latin typeface="+mn-lt"/>
        <a:ea typeface="+mn-ea"/>
        <a:cs typeface="+mn-cs"/>
        <a:sym typeface="Helvetica Neue"/>
      </a:defRPr>
    </a:lvl7pPr>
    <a:lvl8pPr algn="ctr" defTabSz="584200">
      <a:defRPr sz="3600">
        <a:latin typeface="+mn-lt"/>
        <a:ea typeface="+mn-ea"/>
        <a:cs typeface="+mn-cs"/>
        <a:sym typeface="Helvetica Neue"/>
      </a:defRPr>
    </a:lvl8pPr>
    <a:lvl9pPr algn="ctr" defTabSz="584200">
      <a:defRPr sz="3600"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884" userDrawn="1">
          <p15:clr>
            <a:srgbClr val="A4A3A4"/>
          </p15:clr>
        </p15:guide>
        <p15:guide id="2" pos="8042" userDrawn="1">
          <p15:clr>
            <a:srgbClr val="A4A3A4"/>
          </p15:clr>
        </p15:guide>
        <p15:guide id="4" pos="150" userDrawn="1">
          <p15:clr>
            <a:srgbClr val="A4A3A4"/>
          </p15:clr>
        </p15:guide>
        <p15:guide id="7" orient="horz" pos="985" userDrawn="1">
          <p15:clr>
            <a:srgbClr val="A4A3A4"/>
          </p15:clr>
        </p15:guide>
        <p15:guide id="8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A22"/>
    <a:srgbClr val="C00000"/>
    <a:srgbClr val="ED1925"/>
    <a:srgbClr val="ED1A24"/>
    <a:srgbClr val="D04040"/>
    <a:srgbClr val="003366"/>
    <a:srgbClr val="0E5A8F"/>
    <a:srgbClr val="AEAEAE"/>
    <a:srgbClr val="7F7F7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280" autoAdjust="0"/>
  </p:normalViewPr>
  <p:slideViewPr>
    <p:cSldViewPr>
      <p:cViewPr>
        <p:scale>
          <a:sx n="90" d="100"/>
          <a:sy n="90" d="100"/>
        </p:scale>
        <p:origin x="-1594" y="-29"/>
      </p:cViewPr>
      <p:guideLst>
        <p:guide orient="horz" pos="5884"/>
        <p:guide orient="horz" pos="985"/>
        <p:guide pos="8042"/>
        <p:guide pos="150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7E483-AA0F-4A5D-B020-7A7D49EA8836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16E88-E316-4BA2-83DE-0E2C190EE9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05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890588" y="731838"/>
            <a:ext cx="4889500" cy="3668712"/>
          </a:xfrm>
          <a:prstGeom prst="rect">
            <a:avLst/>
          </a:prstGeom>
        </p:spPr>
        <p:txBody>
          <a:bodyPr lIns="93977" tIns="46988" rIns="93977" bIns="46988"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89424" y="4644272"/>
            <a:ext cx="4891828" cy="4399836"/>
          </a:xfrm>
          <a:prstGeom prst="rect">
            <a:avLst/>
          </a:prstGeom>
        </p:spPr>
        <p:txBody>
          <a:bodyPr lIns="93977" tIns="46988" rIns="93977" bIns="46988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164680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51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7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617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1602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04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3661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7339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582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611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  <p:pic>
        <p:nvPicPr>
          <p:cNvPr id="7" name="image1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6161" y="185130"/>
            <a:ext cx="3434475" cy="74575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12"/>
          <p:cNvSpPr/>
          <p:nvPr userDrawn="1"/>
        </p:nvSpPr>
        <p:spPr>
          <a:xfrm>
            <a:off x="136744" y="1166120"/>
            <a:ext cx="12731313" cy="1"/>
          </a:xfrm>
          <a:prstGeom prst="line">
            <a:avLst/>
          </a:prstGeom>
          <a:ln w="12700">
            <a:solidFill>
              <a:srgbClr val="0066CC"/>
            </a:solidFill>
            <a:miter lim="400000"/>
          </a:ln>
        </p:spPr>
        <p:txBody>
          <a:bodyPr lIns="0" tIns="0" rIns="0" bIns="0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1029792" y="1924472"/>
            <a:ext cx="11099800" cy="299009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51104" y="149506"/>
            <a:ext cx="1071976" cy="91087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  <p:sp>
        <p:nvSpPr>
          <p:cNvPr id="4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  <p:sp>
        <p:nvSpPr>
          <p:cNvPr id="4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 userDrawn="1"/>
        </p:nvSpPr>
        <p:spPr bwMode="auto">
          <a:xfrm>
            <a:off x="11113" y="9341295"/>
            <a:ext cx="586631" cy="4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>
              <a:defRPr/>
            </a:pPr>
            <a:fld id="{B12D6823-0145-445C-906F-FDAABD358961}" type="slidenum">
              <a:rPr lang="it-IT" altLang="it-IT" sz="1600" smtClean="0">
                <a:solidFill>
                  <a:srgbClr val="0E5A8F"/>
                </a:solidFill>
                <a:latin typeface="Titillium WebBlack"/>
                <a:cs typeface="Arial" panose="020B0604020202020204" pitchFamily="34" charset="0"/>
              </a:rPr>
              <a:pPr algn="ctr">
                <a:defRPr/>
              </a:pPr>
              <a:t>‹N›</a:t>
            </a:fld>
            <a:endParaRPr lang="it-IT" altLang="it-IT" sz="1050" dirty="0">
              <a:solidFill>
                <a:srgbClr val="0E5A8F"/>
              </a:solidFill>
              <a:latin typeface="Titillium WebBlack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  <p:pic>
        <p:nvPicPr>
          <p:cNvPr id="4" name="image1.png"/>
          <p:cNvPicPr/>
          <p:nvPr userDrawn="1"/>
        </p:nvPicPr>
        <p:blipFill>
          <a:blip r:embed="rId11">
            <a:extLst/>
          </a:blip>
          <a:stretch>
            <a:fillRect/>
          </a:stretch>
        </p:blipFill>
        <p:spPr>
          <a:xfrm>
            <a:off x="166161" y="185130"/>
            <a:ext cx="3434475" cy="74575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2"/>
          <p:cNvSpPr/>
          <p:nvPr userDrawn="1"/>
        </p:nvSpPr>
        <p:spPr>
          <a:xfrm>
            <a:off x="136744" y="1166120"/>
            <a:ext cx="12731313" cy="1"/>
          </a:xfrm>
          <a:prstGeom prst="line">
            <a:avLst/>
          </a:prstGeom>
          <a:ln w="12700">
            <a:solidFill>
              <a:srgbClr val="0066CC"/>
            </a:solidFill>
            <a:miter lim="400000"/>
          </a:ln>
        </p:spPr>
        <p:txBody>
          <a:bodyPr lIns="0" tIns="0" rIns="0" bIns="0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transition spd="med"/>
  <p:hf hdr="0" dt="0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ortalepagopa@pcert.agid.gov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4"/>
          <p:cNvSpPr/>
          <p:nvPr/>
        </p:nvSpPr>
        <p:spPr>
          <a:xfrm>
            <a:off x="410705" y="7597833"/>
            <a:ext cx="11987646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algn="l" defTabSz="914400">
              <a:defRPr sz="1800"/>
            </a:pPr>
            <a:endParaRPr lang="it-IT" sz="2000" dirty="0">
              <a:solidFill>
                <a:srgbClr val="007DD6"/>
              </a:solidFill>
              <a:latin typeface="Titillium WebSemiBold"/>
              <a:ea typeface="Titillium WebSemiBold"/>
              <a:cs typeface="Titillium WebSemiBold"/>
              <a:sym typeface="Titillium WebSemiBold"/>
            </a:endParaRPr>
          </a:p>
          <a:p>
            <a:pPr algn="l" defTabSz="914400">
              <a:defRPr sz="1800"/>
            </a:pPr>
            <a:r>
              <a:rPr lang="it-IT" sz="2000" dirty="0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Videoconferenza </a:t>
            </a:r>
            <a:r>
              <a:rPr lang="it-IT" sz="2000" dirty="0" err="1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AgID</a:t>
            </a:r>
            <a:r>
              <a:rPr lang="it-IT" sz="2000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,  </a:t>
            </a:r>
            <a:r>
              <a:rPr lang="it-IT" sz="2000" smtClean="0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4 </a:t>
            </a:r>
            <a:r>
              <a:rPr lang="it-IT" sz="2000" dirty="0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novembre </a:t>
            </a:r>
            <a:r>
              <a:rPr sz="2000" dirty="0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201</a:t>
            </a:r>
            <a:r>
              <a:rPr lang="it-IT" sz="2000" dirty="0">
                <a:solidFill>
                  <a:srgbClr val="007DD6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6</a:t>
            </a:r>
            <a:endParaRPr lang="en-US" sz="2000" b="1" dirty="0">
              <a:solidFill>
                <a:srgbClr val="0E5A8F"/>
              </a:solidFill>
              <a:latin typeface="Titillium WebBlack"/>
            </a:endParaRPr>
          </a:p>
        </p:txBody>
      </p:sp>
      <p:sp>
        <p:nvSpPr>
          <p:cNvPr id="9" name="Shape 35"/>
          <p:cNvSpPr/>
          <p:nvPr/>
        </p:nvSpPr>
        <p:spPr>
          <a:xfrm>
            <a:off x="464660" y="3688218"/>
            <a:ext cx="12075480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defTabSz="914400">
              <a:defRPr sz="1800"/>
            </a:pPr>
            <a:r>
              <a:rPr lang="it-IT" sz="4800" dirty="0">
                <a:solidFill>
                  <a:srgbClr val="0E5A8F"/>
                </a:solidFill>
                <a:latin typeface="Titillium WebBold"/>
                <a:ea typeface="Titillium WebBold"/>
                <a:cs typeface="Titillium WebBold"/>
                <a:sym typeface="Titillium WebBold"/>
              </a:rPr>
              <a:t>Pagamenti Elettronici</a:t>
            </a:r>
          </a:p>
          <a:p>
            <a:pPr lvl="0" algn="l" defTabSz="914400">
              <a:defRPr sz="1800"/>
            </a:pPr>
            <a:endParaRPr lang="it-IT" sz="4800" dirty="0">
              <a:solidFill>
                <a:srgbClr val="0E5A8F"/>
              </a:solidFill>
              <a:latin typeface="Titillium WebBold"/>
              <a:ea typeface="Titillium WebBold"/>
              <a:cs typeface="Titillium WebBold"/>
              <a:sym typeface="Titillium WebBold"/>
            </a:endParaRPr>
          </a:p>
          <a:p>
            <a:pPr defTabSz="914400"/>
            <a:r>
              <a:rPr lang="it-IT" sz="3200" b="1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P</a:t>
            </a:r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ortale </a:t>
            </a:r>
            <a:r>
              <a:rPr lang="it-IT" sz="3200" b="1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D</a:t>
            </a:r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elle </a:t>
            </a:r>
            <a:r>
              <a:rPr lang="it-IT" sz="3200" b="1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A</a:t>
            </a:r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desioni</a:t>
            </a:r>
          </a:p>
        </p:txBody>
      </p:sp>
      <p:pic>
        <p:nvPicPr>
          <p:cNvPr id="10" name="Picture 64" descr="C:\Users\n.keim\Desktop\pago_p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6" t="13519" r="18148" b="8059"/>
          <a:stretch/>
        </p:blipFill>
        <p:spPr bwMode="auto">
          <a:xfrm>
            <a:off x="11572333" y="114193"/>
            <a:ext cx="1194763" cy="101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3929063" y="4300538"/>
            <a:ext cx="5030787" cy="338457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lIns="108000" tIns="36000" rIns="108000" bIns="36000"/>
          <a:lstStyle/>
          <a:p>
            <a:pPr lvl="1" defTabSz="914400" eaLnBrk="1" hangingPunct="1">
              <a:defRPr/>
            </a:pPr>
            <a:endParaRPr lang="it-IT" sz="2400" b="1" dirty="0">
              <a:solidFill>
                <a:srgbClr val="3333CC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Shape 41"/>
          <p:cNvSpPr>
            <a:spLocks noChangeArrowheads="1"/>
          </p:cNvSpPr>
          <p:nvPr/>
        </p:nvSpPr>
        <p:spPr bwMode="auto">
          <a:xfrm>
            <a:off x="3275806" y="3339847"/>
            <a:ext cx="63373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defTabSz="914400" eaLnBrk="1" hangingPunct="1"/>
            <a:r>
              <a:rPr lang="it-IT" altLang="it-IT" sz="3400" dirty="0">
                <a:solidFill>
                  <a:srgbClr val="0E5A8F"/>
                </a:solidFill>
                <a:latin typeface="Titillium WebSemiBold"/>
                <a:ea typeface="Titillium WebSemiBold"/>
                <a:cs typeface="Titillium WebSemiBold"/>
                <a:sym typeface="Titillium WebSemiBold"/>
              </a:rPr>
              <a:t>Grazie per l’attenzione !!!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4778133" y="4868691"/>
            <a:ext cx="3591722" cy="2685564"/>
            <a:chOff x="4811937" y="4960161"/>
            <a:chExt cx="3591722" cy="2685564"/>
          </a:xfrm>
        </p:grpSpPr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4839659" y="4960161"/>
              <a:ext cx="3564000" cy="2685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0" lvl="2" algn="l" defTabSz="914400" eaLnBrk="1" hangingPunct="1">
                <a:defRPr/>
              </a:pPr>
              <a:endParaRPr lang="it-IT" sz="2000" b="1" dirty="0">
                <a:solidFill>
                  <a:srgbClr val="0E5A8F"/>
                </a:solidFill>
                <a:latin typeface="Titillium WebBlack"/>
                <a:ea typeface="+mn-ea"/>
                <a:cs typeface="Arial" pitchFamily="34" charset="0"/>
              </a:endParaRPr>
            </a:p>
            <a:p>
              <a:pPr marL="0" lvl="2" algn="l" defTabSz="914400" eaLnBrk="1" hangingPunct="1">
                <a:defRPr/>
              </a:pPr>
              <a:endParaRPr lang="it-IT" sz="2000" b="1" dirty="0">
                <a:solidFill>
                  <a:srgbClr val="0E5A8F"/>
                </a:solidFill>
                <a:latin typeface="Titillium WebBlack"/>
                <a:ea typeface="+mn-ea"/>
                <a:cs typeface="Arial" pitchFamily="34" charset="0"/>
              </a:endParaRPr>
            </a:p>
            <a:p>
              <a:pPr marL="0" lvl="2" algn="l" defTabSz="914400" eaLnBrk="1" hangingPunct="1">
                <a:defRPr/>
              </a:pPr>
              <a:r>
                <a:rPr lang="it-IT" sz="2000" b="1" dirty="0">
                  <a:solidFill>
                    <a:srgbClr val="0E5A8F"/>
                  </a:solidFill>
                  <a:latin typeface="Titillium WebBlack"/>
                  <a:ea typeface="+mn-ea"/>
                  <a:cs typeface="Arial" pitchFamily="34" charset="0"/>
                </a:rPr>
                <a:t>portalepagopa@agid.gov.it</a:t>
              </a:r>
            </a:p>
            <a:p>
              <a:pPr marL="0" lvl="2" algn="l" defTabSz="914400" eaLnBrk="1" hangingPunct="1">
                <a:defRPr/>
              </a:pPr>
              <a:endParaRPr lang="it-IT" sz="2000" b="1" dirty="0">
                <a:solidFill>
                  <a:srgbClr val="0E5A8F"/>
                </a:solidFill>
                <a:latin typeface="Titillium WebBlack"/>
                <a:ea typeface="+mn-ea"/>
                <a:cs typeface="Arial" pitchFamily="34" charset="0"/>
              </a:endParaRPr>
            </a:p>
            <a:p>
              <a:pPr marL="0" lvl="2" algn="l" defTabSz="914400" eaLnBrk="1" hangingPunct="1">
                <a:defRPr/>
              </a:pPr>
              <a:r>
                <a:rPr lang="it-IT" sz="2000" b="1" dirty="0">
                  <a:solidFill>
                    <a:srgbClr val="0E5A8F"/>
                  </a:solidFill>
                  <a:latin typeface="Titillium WebBlack"/>
                  <a:cs typeface="Arial" pitchFamily="34" charset="0"/>
                </a:rPr>
                <a:t>Phone</a:t>
              </a:r>
              <a:r>
                <a:rPr lang="it-IT" sz="2000" b="1" dirty="0">
                  <a:solidFill>
                    <a:srgbClr val="0E5A8F"/>
                  </a:solidFill>
                  <a:latin typeface="Titillium WebBlack"/>
                  <a:ea typeface="+mn-ea"/>
                  <a:cs typeface="Arial" pitchFamily="34" charset="0"/>
                </a:rPr>
                <a:t> </a:t>
              </a:r>
              <a:r>
                <a:rPr lang="it-IT" sz="2000" b="1" dirty="0">
                  <a:solidFill>
                    <a:srgbClr val="0E5A8F"/>
                  </a:solidFill>
                  <a:latin typeface="Titillium WebBlack"/>
                  <a:cs typeface="Arial" pitchFamily="34" charset="0"/>
                </a:rPr>
                <a:t>06.85264347</a:t>
              </a:r>
            </a:p>
            <a:p>
              <a:pPr marL="0" lvl="2" algn="l" defTabSz="914400" eaLnBrk="1" hangingPunct="1">
                <a:defRPr/>
              </a:pPr>
              <a:endParaRPr lang="it-IT" sz="2000" b="1" dirty="0">
                <a:solidFill>
                  <a:srgbClr val="0E5A8F"/>
                </a:solidFill>
                <a:latin typeface="Titillium WebBlack"/>
                <a:cs typeface="Arial" pitchFamily="34" charset="0"/>
              </a:endParaRPr>
            </a:p>
            <a:p>
              <a:pPr marL="0" lvl="2" algn="l" defTabSz="914400" eaLnBrk="1" hangingPunct="1">
                <a:defRPr/>
              </a:pPr>
              <a:r>
                <a:rPr lang="it-IT" sz="2000" b="1" dirty="0">
                  <a:solidFill>
                    <a:srgbClr val="0E5A8F"/>
                  </a:solidFill>
                  <a:latin typeface="Titillium WebBlack"/>
                  <a:cs typeface="Arial" pitchFamily="34" charset="0"/>
                </a:rPr>
                <a:t>           @</a:t>
              </a:r>
              <a:r>
                <a:rPr lang="it-IT" sz="2000" b="1" dirty="0" err="1">
                  <a:solidFill>
                    <a:srgbClr val="0E5A8F"/>
                  </a:solidFill>
                  <a:latin typeface="Titillium WebBlack"/>
                  <a:cs typeface="Arial" pitchFamily="34" charset="0"/>
                </a:rPr>
                <a:t>AgidGov</a:t>
              </a:r>
              <a:r>
                <a:rPr lang="it-IT" sz="2000" b="1" dirty="0">
                  <a:solidFill>
                    <a:srgbClr val="0E5A8F"/>
                  </a:solidFill>
                  <a:latin typeface="Titillium WebBlack"/>
                  <a:ea typeface="+mn-ea"/>
                  <a:cs typeface="Arial" pitchFamily="34" charset="0"/>
                </a:rPr>
                <a:t> </a:t>
              </a:r>
            </a:p>
          </p:txBody>
        </p:sp>
        <p:pic>
          <p:nvPicPr>
            <p:cNvPr id="32" name="Immagin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11937" y="6833602"/>
              <a:ext cx="504056" cy="408913"/>
            </a:xfrm>
            <a:prstGeom prst="rect">
              <a:avLst/>
            </a:prstGeom>
          </p:spPr>
        </p:pic>
      </p:grpSp>
      <p:pic>
        <p:nvPicPr>
          <p:cNvPr id="34" name="Immagin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855" y="4394738"/>
            <a:ext cx="2267539" cy="47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89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3" y="200042"/>
            <a:ext cx="7668179" cy="541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Tipologie di accesso al Portale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38126" y="2412263"/>
            <a:ext cx="12528550" cy="235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Portale Delle Adesioni supporta l’Ente Creditore nei processi di: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Adesione al sistema </a:t>
            </a:r>
            <a:r>
              <a:rPr lang="it-IT" altLang="it-IT" sz="2000" dirty="0" err="1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Avvio in esercizio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mettendo a disposizione tutte le necessarie funzionalità che sono raggiungibili attraverso due distinti punti di accesso: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238125" y="1574364"/>
            <a:ext cx="12528550" cy="6178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 lvl="1" algn="l">
              <a:spcBef>
                <a:spcPts val="300"/>
              </a:spcBef>
            </a:pPr>
            <a:r>
              <a:rPr lang="it-IT" sz="2000" dirty="0" err="1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AgID</a:t>
            </a: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 realizzato il Portale delle Adesioni per facilitare l’interazione con gli Enti Creditori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576" y="5607155"/>
            <a:ext cx="3541280" cy="351248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42" y="5607155"/>
            <a:ext cx="3530158" cy="352275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963818" y="6099189"/>
            <a:ext cx="28266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sz="2000" i="1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username</a:t>
            </a:r>
            <a:r>
              <a:rPr lang="it-IT" sz="2000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= codice IPA Ente Creditore</a:t>
            </a:r>
          </a:p>
          <a:p>
            <a:pPr marL="342900" indent="-342900" algn="l" rtl="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sz="2000" i="1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password</a:t>
            </a:r>
            <a:r>
              <a:rPr lang="it-IT" sz="2000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generata da sistema (consentito un unico accesso)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544528" y="6098023"/>
            <a:ext cx="2460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sz="2000" i="1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username</a:t>
            </a:r>
            <a:r>
              <a:rPr lang="it-IT" sz="2000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nominale</a:t>
            </a:r>
          </a:p>
          <a:p>
            <a:pPr marL="342900" indent="-342900" algn="l" rtl="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t-IT" sz="2000" i="1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password</a:t>
            </a:r>
            <a:r>
              <a:rPr lang="it-IT" sz="2000" kern="1200" dirty="0">
                <a:solidFill>
                  <a:srgbClr val="0E5A8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generata da sistema (da cambiare al primo accesso)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38125" y="4922471"/>
            <a:ext cx="5793253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 CON CREDENZIALI NON NOMINALI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934448" y="4922471"/>
            <a:ext cx="515205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 CON CREDENZIALI NOMINALI</a:t>
            </a:r>
          </a:p>
        </p:txBody>
      </p:sp>
    </p:spTree>
    <p:extLst>
      <p:ext uri="{BB962C8B-B14F-4D97-AF65-F5344CB8AC3E}">
        <p14:creationId xmlns:p14="http://schemas.microsoft.com/office/powerpoint/2010/main" val="38956176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596170" cy="541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Primo accesso al Portale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598126" y="2412262"/>
            <a:ext cx="12168550" cy="260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INVIO CREDENZIALI DI PRIMO ACCESSO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 err="1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AgID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invierà a tutti gli Enti censiti su IPA (Indice delle Pubbliche Amministrazioni) e ancora non aderenti a pagoPA le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credenziali di primo accesso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Portale.</a:t>
            </a:r>
          </a:p>
          <a:p>
            <a:pPr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L’Ente riceve da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portalepagopa@pcert.agid.gov.it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sulla PEC censita su IPA,  un messaggio contenente le credenziali di primo accesso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All’interno del messaggio sono contenuti il link per raggiungere il Portale e le istruzioni necessarie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procedere</a:t>
            </a: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credenziali non sono nominali e valgono per un unico accesso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(credenziali monouso)</a:t>
            </a: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e 41"/>
          <p:cNvSpPr/>
          <p:nvPr/>
        </p:nvSpPr>
        <p:spPr>
          <a:xfrm>
            <a:off x="238125" y="2341634"/>
            <a:ext cx="360000" cy="360000"/>
          </a:xfrm>
          <a:prstGeom prst="ellipse">
            <a:avLst/>
          </a:prstGeom>
          <a:solidFill>
            <a:srgbClr val="4D738D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 latinLnBrk="1" hangingPunct="0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Rettangolo 47"/>
          <p:cNvSpPr>
            <a:spLocks noChangeArrowheads="1"/>
          </p:cNvSpPr>
          <p:nvPr/>
        </p:nvSpPr>
        <p:spPr bwMode="auto">
          <a:xfrm>
            <a:off x="598126" y="6087967"/>
            <a:ext cx="12168550" cy="260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 ACCESSO E NOMINA DEL REFERENTE DEI PAGAMENTI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L’Ente accede e nomina il Referente dei Pagamenti (RP), di cui indica Nome, Cognome, Codice Fiscale e indirizzo email. Il Portale provvede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quindi,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via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automatica,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Creare le credenziali nominali del Referente dei Pagamenti a partire dal suo CF</a:t>
            </a: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Inviare alla mail del Referente dei Pagamenti una comunicazione per notificargli la nomina ricevuta e le credenziali nominali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237744" y="6028928"/>
            <a:ext cx="360000" cy="360000"/>
          </a:xfrm>
          <a:prstGeom prst="ellipse">
            <a:avLst/>
          </a:prstGeom>
          <a:solidFill>
            <a:srgbClr val="4D738D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 latinLnBrk="1" hangingPunct="0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238125" y="1574364"/>
            <a:ext cx="12528550" cy="6178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 lvl="1" algn="l">
              <a:spcBef>
                <a:spcPts val="300"/>
              </a:spcBef>
            </a:pP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Istruzioni per realizzare il primo accesso al Portale delle Adesioni e perfezionare l’Adesione di Enti Creditori (EC) ancora non aderenti a pagoPA</a:t>
            </a:r>
          </a:p>
        </p:txBody>
      </p:sp>
    </p:spTree>
    <p:extLst>
      <p:ext uri="{BB962C8B-B14F-4D97-AF65-F5344CB8AC3E}">
        <p14:creationId xmlns:p14="http://schemas.microsoft.com/office/powerpoint/2010/main" val="2094200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668178" cy="541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Accesso del Referente dei Pagamenti</a:t>
            </a:r>
          </a:p>
        </p:txBody>
      </p:sp>
      <p:sp>
        <p:nvSpPr>
          <p:cNvPr id="123" name="Rettangolo 122"/>
          <p:cNvSpPr/>
          <p:nvPr/>
        </p:nvSpPr>
        <p:spPr>
          <a:xfrm>
            <a:off x="238125" y="1574364"/>
            <a:ext cx="12528550" cy="6178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 lvl="1" algn="l">
              <a:spcBef>
                <a:spcPts val="300"/>
              </a:spcBef>
            </a:pP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Ricevute le credenziali nominali il Referente dei Pagamenti accede al Portale delle Adesioni, completa e invia la Lettera di Adesione dell’Ente che lo ha nominato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38126" y="2923668"/>
            <a:ext cx="12528550" cy="38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Referente dei Pagamenti accede utilizzando le credenziali nominali ricevute. Non appena realizzato l’accesso, il Portale richiederà di modificare la password</a:t>
            </a:r>
          </a:p>
          <a:p>
            <a:pPr>
              <a:spcBef>
                <a:spcPts val="0"/>
              </a:spcBef>
            </a:pPr>
            <a:endParaRPr lang="it-IT" altLang="it-IT" sz="2000" dirty="0" smtClean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Nell’Home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del Portale il Referente dei Pagamenti trova un riepilogo delle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 dovrà svolgere per conto dell’Ente, o degli Enti, che lo hanno nominato</a:t>
            </a:r>
          </a:p>
          <a:p>
            <a:pPr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Compilare e inviare ad AgID la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Lettera di Adesione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pagoPA</a:t>
            </a: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Indicare le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di connessione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pagoPA (dirette o intermediate)</a:t>
            </a: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Indicare, solo nel caso di adesione diretta, il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Referente Tecnico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caso di adesione intermediata il Referente Tecnico è quello indicato dall’Intermediario Tecnologico)</a:t>
            </a: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457200">
              <a:spcBef>
                <a:spcPts val="0"/>
              </a:spcBef>
              <a:buFont typeface="+mj-lt"/>
              <a:buAutoNum type="alphaLcParenR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Fornire e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gestire i dati bancari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 per l’accredito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441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668178" cy="541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Invio della Lettera di Adesione</a:t>
            </a:r>
          </a:p>
        </p:txBody>
      </p:sp>
      <p:sp>
        <p:nvSpPr>
          <p:cNvPr id="123" name="Rettangolo 122"/>
          <p:cNvSpPr/>
          <p:nvPr/>
        </p:nvSpPr>
        <p:spPr>
          <a:xfrm>
            <a:off x="238125" y="1574364"/>
            <a:ext cx="12528550" cy="6178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24000" tIns="72000" rIns="72000" bIns="72000" anchor="ctr"/>
          <a:lstStyle/>
          <a:p>
            <a:pPr lvl="1" algn="l">
              <a:spcBef>
                <a:spcPts val="300"/>
              </a:spcBef>
            </a:pP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Portale semplifica le operazioni per l’invio della Lettera di Adesione ad AgID, guidando il Referente dei Pagamenti in tutte le fasi previste 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7222480" y="2412262"/>
            <a:ext cx="5544195" cy="4516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Referente dei Pagamenti: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SzPct val="110000"/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 il </a:t>
            </a:r>
            <a:r>
              <a:rPr lang="it-IT" altLang="it-IT" sz="2000" i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modulo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Effettua il download in locale della Lettera di Adesione. Per realizzare il download utilizza un codice OTP che il Portale gli avrà inviato preventivamente al proprio indirizzo email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 firmare digitalmente la Lettera al rappresentante legale dell’Ente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Esegue l’Upload della lettera sul Portale</a:t>
            </a: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Portale </a:t>
            </a: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automaticamente archivia e protocolla la lettera ricevuta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valle della verifica della lettera da parte di AgID, invia al Referente una comunicazione dell’avvenuto completamento dell’adesione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3"/>
          <a:srcRect r="50196"/>
          <a:stretch/>
        </p:blipFill>
        <p:spPr>
          <a:xfrm>
            <a:off x="466946" y="2507338"/>
            <a:ext cx="6035454" cy="6632706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38125" y="2412262"/>
            <a:ext cx="6722621" cy="6785018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Verdana" pitchFamily="34" charset="0"/>
                <a:ea typeface="+mn-ea"/>
                <a:cs typeface="Arial" pitchFamily="34" charset="0"/>
              </a:defRPr>
            </a:lvl9pPr>
          </a:lstStyle>
          <a:p>
            <a:pPr marL="0" marR="0" lvl="0" indent="0" algn="l" defTabSz="6502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>
              <a:ln>
                <a:noFill/>
              </a:ln>
              <a:solidFill>
                <a:srgbClr val="165661"/>
              </a:solidFill>
              <a:effectLst/>
              <a:uLnTx/>
              <a:uFillTx/>
              <a:latin typeface="Verdana" pitchFamily="34" charset="0"/>
              <a:cs typeface="Arial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3704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524162" cy="541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Gestione delle connessioni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38126" y="2268245"/>
            <a:ext cx="12528550" cy="268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Utilizzando la funzionalità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Aggiungi Connessione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Referente dei Pagamenti deve indicare, per ciascuna modalità di connessione: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tipologia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(diretta o intermediata)</a:t>
            </a:r>
          </a:p>
          <a:p>
            <a:pPr marL="342900" indent="-34290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 di pagamento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l’Ente intende attivare (pagamento dal portale dell’Ente oppure pagamento presso i canali dei Prestatori di Servizi di Pagamento)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38125" y="1574364"/>
            <a:ext cx="12528550" cy="6178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 lvl="1" algn="l">
              <a:spcBef>
                <a:spcPts val="300"/>
              </a:spcBef>
            </a:pP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Tramite la voce di menù Dettaglio Ente Creditore, il Referente dei Pagamenti indica le diverse connessioni dell’Ente a </a:t>
            </a:r>
            <a:r>
              <a:rPr lang="it-IT" sz="2000" dirty="0" err="1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(una sola connessione diretta, una o più connessioni intermediate)</a:t>
            </a:r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250731" y="5092824"/>
            <a:ext cx="12036762" cy="166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INDICAZIONE DEL REFERENTE TECNICO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caso di connessione diretta, il Referente dei Pagamenti è chiamato ad indicare anche il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Referente Tecnico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 cui dovrà fornire nome, cognome, codice fiscale e email.</a:t>
            </a:r>
          </a:p>
          <a:p>
            <a:pPr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Portale provvede a inviare al Referente Tecnico una mail di notifica con le credenziali di accesso nominali del Referente Tecnico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500" y="7286625"/>
            <a:ext cx="98298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54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596170" cy="541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Gestione degli IBAN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38125" y="1574364"/>
            <a:ext cx="12528550" cy="6178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/>
          <a:lstStyle/>
          <a:p>
            <a:pPr lvl="1" algn="l">
              <a:spcBef>
                <a:spcPts val="300"/>
              </a:spcBef>
            </a:pPr>
            <a:r>
              <a:rPr 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Tramite la  voce di menù Gestione IBAN, il Referente dei Pagamenti indica gli IBAN sui quali verranno indirizzati i pagamenti che hanno quell’Ente Creditore come beneficiario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38126" y="2412262"/>
            <a:ext cx="12528550" cy="296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CONCETTI FONDAMENTALI: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SzPct val="110000"/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IBAN inserito sul Portale rimane sul Portale stesso in stato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Censito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non viene trasmesso al Nodo fino a che il Referente Pagamenti non ne richiede esplicitamente il suo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Inoltro</a:t>
            </a: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L’azione di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Inoltro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è disponibile solo a fronte della valorizzazione di una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di attivazione</a:t>
            </a: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IBAN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Censito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può essere inoltrato al Nodo solo prima dell’inizio del </a:t>
            </a:r>
            <a:r>
              <a:rPr lang="it-IT" altLang="it-IT" sz="2000" b="1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 di preavviso </a:t>
            </a:r>
            <a:r>
              <a:rPr lang="it-IT" altLang="it-IT" sz="2000" dirty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(attualmente di 4 giorni solari)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976" y="6025085"/>
            <a:ext cx="7361500" cy="205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474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596170" cy="990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Gestione degli </a:t>
            </a:r>
            <a:r>
              <a:rPr lang="it-IT" sz="3200" dirty="0" smtClean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IBAN: </a:t>
            </a:r>
          </a:p>
          <a:p>
            <a:pPr defTabSz="914400"/>
            <a:r>
              <a:rPr lang="it-IT" sz="3200" dirty="0" smtClean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attivazione di un nuovo IBAN</a:t>
            </a:r>
            <a:endParaRPr lang="it-IT" sz="3200" dirty="0">
              <a:solidFill>
                <a:srgbClr val="0E5A8F"/>
              </a:solidFill>
              <a:latin typeface="Arial" panose="020B0604020202020204" pitchFamily="34" charset="0"/>
              <a:ea typeface="Titillium WebBold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38126" y="1276399"/>
            <a:ext cx="5708649" cy="554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di attivazione di un nuovo IBAN:</a:t>
            </a:r>
            <a:endParaRPr lang="it-IT" altLang="it-IT" sz="2000" b="1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volta selezionato l’EC per il quale si vuole attivare l’IBAN selezionare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IBAN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poi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AGGIUNGI IBAN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Compilare i dati richiesti di cui solo la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Descrizione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è facoltativa e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Salvare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INOLTRARE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l’IBAN e confermare l’operazione inserendo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l’OTP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ricevuto nella propria email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SzPct val="110000"/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L’IBAN passerà da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INSERIMENTO PROGRAMMATO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INSERIMENTO IN CORSO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all’inizio del periodo di preavviso (ovvero 4 giorni prima della prevista attivazione) e in stato di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ATTIVO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all’inizio della data di validità (salvo errori)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 smtClean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 smtClean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6" y="7325072"/>
            <a:ext cx="12600980" cy="176600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775" y="1492424"/>
            <a:ext cx="70580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76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33"/>
          <p:cNvSpPr/>
          <p:nvPr/>
        </p:nvSpPr>
        <p:spPr>
          <a:xfrm>
            <a:off x="3802774" y="200042"/>
            <a:ext cx="7596170" cy="990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ts val="3500"/>
              </a:lnSpc>
              <a:defRPr sz="3300">
                <a:solidFill>
                  <a:srgbClr val="0066CC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>
            <a:pPr defTabSz="914400"/>
            <a:r>
              <a:rPr lang="it-IT" sz="3200" dirty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Gestione degli </a:t>
            </a:r>
            <a:r>
              <a:rPr lang="it-IT" sz="3200" dirty="0" smtClean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IBAN: </a:t>
            </a:r>
          </a:p>
          <a:p>
            <a:pPr defTabSz="914400"/>
            <a:r>
              <a:rPr lang="it-IT" sz="3200" dirty="0" smtClean="0">
                <a:solidFill>
                  <a:srgbClr val="0E5A8F"/>
                </a:solidFill>
                <a:latin typeface="Arial" panose="020B0604020202020204" pitchFamily="34" charset="0"/>
                <a:ea typeface="Titillium WebBold"/>
                <a:cs typeface="Arial" panose="020B0604020202020204" pitchFamily="34" charset="0"/>
                <a:sym typeface="Calibri"/>
              </a:rPr>
              <a:t>disattivazione o modifica</a:t>
            </a:r>
            <a:endParaRPr lang="it-IT" sz="3200" dirty="0">
              <a:solidFill>
                <a:srgbClr val="0E5A8F"/>
              </a:solidFill>
              <a:latin typeface="Arial" panose="020B0604020202020204" pitchFamily="34" charset="0"/>
              <a:ea typeface="Titillium WebBold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93688" y="1132384"/>
            <a:ext cx="5976664" cy="554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rIns="36000" anchor="t"/>
          <a:lstStyle>
            <a:defPPr>
              <a:defRPr lang="it-IT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di modifica o di disattivazione di un IBAN:</a:t>
            </a:r>
            <a:endParaRPr lang="it-IT" altLang="it-IT" sz="2000" b="1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Selezionare il tasto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il tasto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DISATTIVA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relativo all’IBAN che si vuole modificare o disattivare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Impostare la data di modifica o di disattivazione desiderata e salvare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SzPct val="110000"/>
            </a:pP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L’IBAN passerà da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MODIFICA/DISATTIVAZIONE PROGRAMMATA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MODIFICA/DISATTIVAZIONE IN CORSO 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all’inizio del periodo di preavviso (ovvero 4 giorni prima della data scelta) e in stato di </a:t>
            </a:r>
            <a:r>
              <a:rPr lang="it-IT" altLang="it-IT" sz="2000" b="1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ATTIVO</a:t>
            </a:r>
            <a:r>
              <a:rPr lang="it-IT" altLang="it-IT" sz="2000" dirty="0" smtClean="0">
                <a:solidFill>
                  <a:srgbClr val="0E5A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 di CENSITO all’inizio della data di validità (salvo errori)</a:t>
            </a: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 smtClean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 smtClean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SzPct val="110000"/>
              <a:buFont typeface="+mj-lt"/>
              <a:buAutoNum type="arabicPeriod"/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it-IT" altLang="it-IT" sz="2000" dirty="0">
              <a:solidFill>
                <a:srgbClr val="0E5A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586" y="1276400"/>
            <a:ext cx="7067550" cy="416242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40" y="5715000"/>
            <a:ext cx="102679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22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7924</TotalTime>
  <Words>978</Words>
  <Application>Microsoft Office PowerPoint</Application>
  <PresentationFormat>Personalizzato</PresentationFormat>
  <Paragraphs>129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Default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Sirgiovanni Erica</dc:creator>
  <cp:lastModifiedBy>Enrico</cp:lastModifiedBy>
  <cp:revision>976</cp:revision>
  <cp:lastPrinted>2016-11-04T09:44:56Z</cp:lastPrinted>
  <dcterms:modified xsi:type="dcterms:W3CDTF">2016-12-21T10:30:29Z</dcterms:modified>
</cp:coreProperties>
</file>